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1" r:id="rId1"/>
  </p:sldMasterIdLst>
  <p:notesMasterIdLst>
    <p:notesMasterId r:id="rId26"/>
  </p:notesMasterIdLst>
  <p:sldIdLst>
    <p:sldId id="256" r:id="rId2"/>
    <p:sldId id="282" r:id="rId3"/>
    <p:sldId id="303" r:id="rId4"/>
    <p:sldId id="308" r:id="rId5"/>
    <p:sldId id="297" r:id="rId6"/>
    <p:sldId id="330" r:id="rId7"/>
    <p:sldId id="331" r:id="rId8"/>
    <p:sldId id="332" r:id="rId9"/>
    <p:sldId id="333" r:id="rId10"/>
    <p:sldId id="263" r:id="rId11"/>
    <p:sldId id="334" r:id="rId12"/>
    <p:sldId id="338" r:id="rId13"/>
    <p:sldId id="335" r:id="rId14"/>
    <p:sldId id="336" r:id="rId15"/>
    <p:sldId id="344" r:id="rId16"/>
    <p:sldId id="345" r:id="rId17"/>
    <p:sldId id="337" r:id="rId18"/>
    <p:sldId id="339" r:id="rId19"/>
    <p:sldId id="340" r:id="rId20"/>
    <p:sldId id="341" r:id="rId21"/>
    <p:sldId id="342" r:id="rId22"/>
    <p:sldId id="343" r:id="rId23"/>
    <p:sldId id="309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975" autoAdjust="0"/>
  </p:normalViewPr>
  <p:slideViewPr>
    <p:cSldViewPr snapToGrid="0">
      <p:cViewPr varScale="1">
        <p:scale>
          <a:sx n="92" d="100"/>
          <a:sy n="92" d="100"/>
        </p:scale>
        <p:origin x="12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9983E8-37C3-4D5B-938C-41099B389E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A5BEBB7-B935-415D-9BBF-814F54501A9B}">
      <dgm:prSet/>
      <dgm:spPr/>
      <dgm:t>
        <a:bodyPr/>
        <a:lstStyle/>
        <a:p>
          <a:r>
            <a:rPr lang="pl-PL"/>
            <a:t>Heurystyka podejmowania decyzji w pewnych zadaniach sztucznej inteligencji, używana zwłaszcza do wyboru ruchów w grach</a:t>
          </a:r>
          <a:endParaRPr lang="en-US"/>
        </a:p>
      </dgm:t>
    </dgm:pt>
    <dgm:pt modelId="{7E25C743-4C55-4DB8-A8BF-DD5A7517B1BF}" type="parTrans" cxnId="{DF4B9857-72EE-4504-95F0-4657D01F4311}">
      <dgm:prSet/>
      <dgm:spPr/>
      <dgm:t>
        <a:bodyPr/>
        <a:lstStyle/>
        <a:p>
          <a:endParaRPr lang="en-US"/>
        </a:p>
      </dgm:t>
    </dgm:pt>
    <dgm:pt modelId="{FF5C40AC-C066-4598-8CE9-724BE0371367}" type="sibTrans" cxnId="{DF4B9857-72EE-4504-95F0-4657D01F4311}">
      <dgm:prSet/>
      <dgm:spPr/>
      <dgm:t>
        <a:bodyPr/>
        <a:lstStyle/>
        <a:p>
          <a:endParaRPr lang="en-US"/>
        </a:p>
      </dgm:t>
    </dgm:pt>
    <dgm:pt modelId="{B4923790-3F98-428A-89C9-B4A23F4016FC}">
      <dgm:prSet/>
      <dgm:spPr/>
      <dgm:t>
        <a:bodyPr/>
        <a:lstStyle/>
        <a:p>
          <a:r>
            <a:rPr lang="pl-PL"/>
            <a:t>Analiza najbardziej obiecujących ruchów</a:t>
          </a:r>
          <a:endParaRPr lang="en-US"/>
        </a:p>
      </dgm:t>
    </dgm:pt>
    <dgm:pt modelId="{C206B6A1-9292-427A-BD54-EA5260243998}" type="parTrans" cxnId="{0DC91BE4-42F4-4BDF-AF40-120681DAC38F}">
      <dgm:prSet/>
      <dgm:spPr/>
      <dgm:t>
        <a:bodyPr/>
        <a:lstStyle/>
        <a:p>
          <a:endParaRPr lang="en-US"/>
        </a:p>
      </dgm:t>
    </dgm:pt>
    <dgm:pt modelId="{F1EA715B-AB64-4EDC-BC7C-1F6853831C30}" type="sibTrans" cxnId="{0DC91BE4-42F4-4BDF-AF40-120681DAC38F}">
      <dgm:prSet/>
      <dgm:spPr/>
      <dgm:t>
        <a:bodyPr/>
        <a:lstStyle/>
        <a:p>
          <a:endParaRPr lang="en-US"/>
        </a:p>
      </dgm:t>
    </dgm:pt>
    <dgm:pt modelId="{EE7C3DF6-8286-4204-8A9F-E318764E4FAF}">
      <dgm:prSet/>
      <dgm:spPr/>
      <dgm:t>
        <a:bodyPr/>
        <a:lstStyle/>
        <a:p>
          <a:r>
            <a:rPr lang="pl-PL"/>
            <a:t>Rozrost drzewa wariantów oparty na </a:t>
          </a:r>
          <a:r>
            <a:rPr lang="pl-PL" b="1" u="sng"/>
            <a:t>losowym</a:t>
          </a:r>
          <a:r>
            <a:rPr lang="pl-PL" b="1"/>
            <a:t> </a:t>
          </a:r>
          <a:r>
            <a:rPr lang="pl-PL"/>
            <a:t>próbkowaniu przestrzeni przeszukiwań</a:t>
          </a:r>
          <a:endParaRPr lang="en-US"/>
        </a:p>
      </dgm:t>
    </dgm:pt>
    <dgm:pt modelId="{8EC46AB4-8231-46ED-BA33-16A8BC16FD79}" type="parTrans" cxnId="{4684D9F4-231F-40A4-A72B-C7CE6C35337D}">
      <dgm:prSet/>
      <dgm:spPr/>
      <dgm:t>
        <a:bodyPr/>
        <a:lstStyle/>
        <a:p>
          <a:endParaRPr lang="en-US"/>
        </a:p>
      </dgm:t>
    </dgm:pt>
    <dgm:pt modelId="{BBC55D47-B613-4E8E-9707-85660A901CF5}" type="sibTrans" cxnId="{4684D9F4-231F-40A4-A72B-C7CE6C35337D}">
      <dgm:prSet/>
      <dgm:spPr/>
      <dgm:t>
        <a:bodyPr/>
        <a:lstStyle/>
        <a:p>
          <a:endParaRPr lang="en-US"/>
        </a:p>
      </dgm:t>
    </dgm:pt>
    <dgm:pt modelId="{F01F28B3-CDA1-4986-8BB3-97B77C90D691}" type="pres">
      <dgm:prSet presAssocID="{BC9983E8-37C3-4D5B-938C-41099B389EA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203B0D8-6E73-4F3F-8909-F7DD7DED4854}" type="pres">
      <dgm:prSet presAssocID="{1A5BEBB7-B935-415D-9BBF-814F54501A9B}" presName="compNode" presStyleCnt="0"/>
      <dgm:spPr/>
    </dgm:pt>
    <dgm:pt modelId="{79BE015E-0886-49C1-A32F-288EDCBC768C}" type="pres">
      <dgm:prSet presAssocID="{1A5BEBB7-B935-415D-9BBF-814F54501A9B}" presName="bgRect" presStyleLbl="bgShp" presStyleIdx="0" presStyleCnt="3"/>
      <dgm:spPr/>
    </dgm:pt>
    <dgm:pt modelId="{EC1F5AB1-4682-497B-A9A0-A38082A08366}" type="pres">
      <dgm:prSet presAssocID="{1A5BEBB7-B935-415D-9BBF-814F54501A9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37A56F75-B9C6-4107-A75B-5A76621DF020}" type="pres">
      <dgm:prSet presAssocID="{1A5BEBB7-B935-415D-9BBF-814F54501A9B}" presName="spaceRect" presStyleCnt="0"/>
      <dgm:spPr/>
    </dgm:pt>
    <dgm:pt modelId="{9C76D22B-DE91-49CF-8873-C76B9F1D4977}" type="pres">
      <dgm:prSet presAssocID="{1A5BEBB7-B935-415D-9BBF-814F54501A9B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237A14-35F7-4DBE-8E85-068325E2E2C5}" type="pres">
      <dgm:prSet presAssocID="{FF5C40AC-C066-4598-8CE9-724BE0371367}" presName="sibTrans" presStyleCnt="0"/>
      <dgm:spPr/>
    </dgm:pt>
    <dgm:pt modelId="{728BF8DE-9418-461B-852C-6DBA676FA375}" type="pres">
      <dgm:prSet presAssocID="{B4923790-3F98-428A-89C9-B4A23F4016FC}" presName="compNode" presStyleCnt="0"/>
      <dgm:spPr/>
    </dgm:pt>
    <dgm:pt modelId="{E1388BBD-C8D6-4ECA-B862-15AA5E4A4472}" type="pres">
      <dgm:prSet presAssocID="{B4923790-3F98-428A-89C9-B4A23F4016FC}" presName="bgRect" presStyleLbl="bgShp" presStyleIdx="1" presStyleCnt="3"/>
      <dgm:spPr/>
    </dgm:pt>
    <dgm:pt modelId="{7E31C25C-7C4D-4D9D-9662-B2D4692251EC}" type="pres">
      <dgm:prSet presAssocID="{B4923790-3F98-428A-89C9-B4A23F4016F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15B57EE-EB96-4DB2-BC85-FAC07527824F}" type="pres">
      <dgm:prSet presAssocID="{B4923790-3F98-428A-89C9-B4A23F4016FC}" presName="spaceRect" presStyleCnt="0"/>
      <dgm:spPr/>
    </dgm:pt>
    <dgm:pt modelId="{12B0EA34-AA24-4167-9BC9-D9FCFF9CDFF4}" type="pres">
      <dgm:prSet presAssocID="{B4923790-3F98-428A-89C9-B4A23F4016FC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20E6AF1-497D-4112-8CFC-48E700E9B365}" type="pres">
      <dgm:prSet presAssocID="{F1EA715B-AB64-4EDC-BC7C-1F6853831C30}" presName="sibTrans" presStyleCnt="0"/>
      <dgm:spPr/>
    </dgm:pt>
    <dgm:pt modelId="{8BE31FEC-8754-49C4-8A4D-D40AF097FD24}" type="pres">
      <dgm:prSet presAssocID="{EE7C3DF6-8286-4204-8A9F-E318764E4FAF}" presName="compNode" presStyleCnt="0"/>
      <dgm:spPr/>
    </dgm:pt>
    <dgm:pt modelId="{4213FB42-4711-439A-A0B5-4352E52CF314}" type="pres">
      <dgm:prSet presAssocID="{EE7C3DF6-8286-4204-8A9F-E318764E4FAF}" presName="bgRect" presStyleLbl="bgShp" presStyleIdx="2" presStyleCnt="3"/>
      <dgm:spPr/>
    </dgm:pt>
    <dgm:pt modelId="{F818E8A0-38F2-4E79-8019-B07E1EA237D1}" type="pres">
      <dgm:prSet presAssocID="{EE7C3DF6-8286-4204-8A9F-E318764E4F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ine Decoration"/>
        </a:ext>
      </dgm:extLst>
    </dgm:pt>
    <dgm:pt modelId="{5CC89C3A-5589-4478-B663-022D03151D85}" type="pres">
      <dgm:prSet presAssocID="{EE7C3DF6-8286-4204-8A9F-E318764E4FAF}" presName="spaceRect" presStyleCnt="0"/>
      <dgm:spPr/>
    </dgm:pt>
    <dgm:pt modelId="{56EAB0AB-ED42-423B-96E0-6561D0F2AD5D}" type="pres">
      <dgm:prSet presAssocID="{EE7C3DF6-8286-4204-8A9F-E318764E4FAF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0DC91BE4-42F4-4BDF-AF40-120681DAC38F}" srcId="{BC9983E8-37C3-4D5B-938C-41099B389EA8}" destId="{B4923790-3F98-428A-89C9-B4A23F4016FC}" srcOrd="1" destOrd="0" parTransId="{C206B6A1-9292-427A-BD54-EA5260243998}" sibTransId="{F1EA715B-AB64-4EDC-BC7C-1F6853831C30}"/>
    <dgm:cxn modelId="{0F733C37-41AD-4AA2-A029-4AADA64BE1C1}" type="presOf" srcId="{B4923790-3F98-428A-89C9-B4A23F4016FC}" destId="{12B0EA34-AA24-4167-9BC9-D9FCFF9CDFF4}" srcOrd="0" destOrd="0" presId="urn:microsoft.com/office/officeart/2018/2/layout/IconVerticalSolidList"/>
    <dgm:cxn modelId="{DF4B9857-72EE-4504-95F0-4657D01F4311}" srcId="{BC9983E8-37C3-4D5B-938C-41099B389EA8}" destId="{1A5BEBB7-B935-415D-9BBF-814F54501A9B}" srcOrd="0" destOrd="0" parTransId="{7E25C743-4C55-4DB8-A8BF-DD5A7517B1BF}" sibTransId="{FF5C40AC-C066-4598-8CE9-724BE0371367}"/>
    <dgm:cxn modelId="{ECE3C9F2-F899-422D-9293-E37FA81AC2A0}" type="presOf" srcId="{1A5BEBB7-B935-415D-9BBF-814F54501A9B}" destId="{9C76D22B-DE91-49CF-8873-C76B9F1D4977}" srcOrd="0" destOrd="0" presId="urn:microsoft.com/office/officeart/2018/2/layout/IconVerticalSolidList"/>
    <dgm:cxn modelId="{6D003A73-364F-4921-94E2-25AC8E6ED45B}" type="presOf" srcId="{BC9983E8-37C3-4D5B-938C-41099B389EA8}" destId="{F01F28B3-CDA1-4986-8BB3-97B77C90D691}" srcOrd="0" destOrd="0" presId="urn:microsoft.com/office/officeart/2018/2/layout/IconVerticalSolidList"/>
    <dgm:cxn modelId="{4684D9F4-231F-40A4-A72B-C7CE6C35337D}" srcId="{BC9983E8-37C3-4D5B-938C-41099B389EA8}" destId="{EE7C3DF6-8286-4204-8A9F-E318764E4FAF}" srcOrd="2" destOrd="0" parTransId="{8EC46AB4-8231-46ED-BA33-16A8BC16FD79}" sibTransId="{BBC55D47-B613-4E8E-9707-85660A901CF5}"/>
    <dgm:cxn modelId="{35B3D1F9-872A-4D39-A17A-80D3B4268B3F}" type="presOf" srcId="{EE7C3DF6-8286-4204-8A9F-E318764E4FAF}" destId="{56EAB0AB-ED42-423B-96E0-6561D0F2AD5D}" srcOrd="0" destOrd="0" presId="urn:microsoft.com/office/officeart/2018/2/layout/IconVerticalSolidList"/>
    <dgm:cxn modelId="{91939A01-2843-4A1C-A1F8-F7E55E8A6599}" type="presParOf" srcId="{F01F28B3-CDA1-4986-8BB3-97B77C90D691}" destId="{1203B0D8-6E73-4F3F-8909-F7DD7DED4854}" srcOrd="0" destOrd="0" presId="urn:microsoft.com/office/officeart/2018/2/layout/IconVerticalSolidList"/>
    <dgm:cxn modelId="{98A925C0-451B-4E02-8CA5-9A9D8FF8634A}" type="presParOf" srcId="{1203B0D8-6E73-4F3F-8909-F7DD7DED4854}" destId="{79BE015E-0886-49C1-A32F-288EDCBC768C}" srcOrd="0" destOrd="0" presId="urn:microsoft.com/office/officeart/2018/2/layout/IconVerticalSolidList"/>
    <dgm:cxn modelId="{689500C8-FB6B-4F72-8DD5-0A61D1ECD549}" type="presParOf" srcId="{1203B0D8-6E73-4F3F-8909-F7DD7DED4854}" destId="{EC1F5AB1-4682-497B-A9A0-A38082A08366}" srcOrd="1" destOrd="0" presId="urn:microsoft.com/office/officeart/2018/2/layout/IconVerticalSolidList"/>
    <dgm:cxn modelId="{3E00FD23-5D40-4233-9434-EC923B245039}" type="presParOf" srcId="{1203B0D8-6E73-4F3F-8909-F7DD7DED4854}" destId="{37A56F75-B9C6-4107-A75B-5A76621DF020}" srcOrd="2" destOrd="0" presId="urn:microsoft.com/office/officeart/2018/2/layout/IconVerticalSolidList"/>
    <dgm:cxn modelId="{13920684-4371-446F-9484-09D5173C12B9}" type="presParOf" srcId="{1203B0D8-6E73-4F3F-8909-F7DD7DED4854}" destId="{9C76D22B-DE91-49CF-8873-C76B9F1D4977}" srcOrd="3" destOrd="0" presId="urn:microsoft.com/office/officeart/2018/2/layout/IconVerticalSolidList"/>
    <dgm:cxn modelId="{4DA86DBA-6D17-4A01-A12B-10FFF0EEE46B}" type="presParOf" srcId="{F01F28B3-CDA1-4986-8BB3-97B77C90D691}" destId="{E4237A14-35F7-4DBE-8E85-068325E2E2C5}" srcOrd="1" destOrd="0" presId="urn:microsoft.com/office/officeart/2018/2/layout/IconVerticalSolidList"/>
    <dgm:cxn modelId="{373076F0-3DB7-4F50-9D52-EF56AAC49CAD}" type="presParOf" srcId="{F01F28B3-CDA1-4986-8BB3-97B77C90D691}" destId="{728BF8DE-9418-461B-852C-6DBA676FA375}" srcOrd="2" destOrd="0" presId="urn:microsoft.com/office/officeart/2018/2/layout/IconVerticalSolidList"/>
    <dgm:cxn modelId="{469414D7-9184-4725-A289-44D50B52B88D}" type="presParOf" srcId="{728BF8DE-9418-461B-852C-6DBA676FA375}" destId="{E1388BBD-C8D6-4ECA-B862-15AA5E4A4472}" srcOrd="0" destOrd="0" presId="urn:microsoft.com/office/officeart/2018/2/layout/IconVerticalSolidList"/>
    <dgm:cxn modelId="{1EAD54FE-7530-476B-928D-D387B84CD5AF}" type="presParOf" srcId="{728BF8DE-9418-461B-852C-6DBA676FA375}" destId="{7E31C25C-7C4D-4D9D-9662-B2D4692251EC}" srcOrd="1" destOrd="0" presId="urn:microsoft.com/office/officeart/2018/2/layout/IconVerticalSolidList"/>
    <dgm:cxn modelId="{AE7A0CA0-E5A6-415C-BE4A-3A79C1779D4F}" type="presParOf" srcId="{728BF8DE-9418-461B-852C-6DBA676FA375}" destId="{215B57EE-EB96-4DB2-BC85-FAC07527824F}" srcOrd="2" destOrd="0" presId="urn:microsoft.com/office/officeart/2018/2/layout/IconVerticalSolidList"/>
    <dgm:cxn modelId="{CEF461E0-3BF1-4881-AD6E-4856A67083D2}" type="presParOf" srcId="{728BF8DE-9418-461B-852C-6DBA676FA375}" destId="{12B0EA34-AA24-4167-9BC9-D9FCFF9CDFF4}" srcOrd="3" destOrd="0" presId="urn:microsoft.com/office/officeart/2018/2/layout/IconVerticalSolidList"/>
    <dgm:cxn modelId="{CB7E7894-F218-4F6A-BB57-EDE148288047}" type="presParOf" srcId="{F01F28B3-CDA1-4986-8BB3-97B77C90D691}" destId="{120E6AF1-497D-4112-8CFC-48E700E9B365}" srcOrd="3" destOrd="0" presId="urn:microsoft.com/office/officeart/2018/2/layout/IconVerticalSolidList"/>
    <dgm:cxn modelId="{4A3F557E-7DC5-43B7-87FC-98908F215F5D}" type="presParOf" srcId="{F01F28B3-CDA1-4986-8BB3-97B77C90D691}" destId="{8BE31FEC-8754-49C4-8A4D-D40AF097FD24}" srcOrd="4" destOrd="0" presId="urn:microsoft.com/office/officeart/2018/2/layout/IconVerticalSolidList"/>
    <dgm:cxn modelId="{EC132427-CD9D-4977-94F9-D80A0CF9EAA9}" type="presParOf" srcId="{8BE31FEC-8754-49C4-8A4D-D40AF097FD24}" destId="{4213FB42-4711-439A-A0B5-4352E52CF314}" srcOrd="0" destOrd="0" presId="urn:microsoft.com/office/officeart/2018/2/layout/IconVerticalSolidList"/>
    <dgm:cxn modelId="{E962B245-857E-4B52-9448-883B8E0D2A20}" type="presParOf" srcId="{8BE31FEC-8754-49C4-8A4D-D40AF097FD24}" destId="{F818E8A0-38F2-4E79-8019-B07E1EA237D1}" srcOrd="1" destOrd="0" presId="urn:microsoft.com/office/officeart/2018/2/layout/IconVerticalSolidList"/>
    <dgm:cxn modelId="{5DC9375A-3582-430C-BBAC-38D2BDE1EAAF}" type="presParOf" srcId="{8BE31FEC-8754-49C4-8A4D-D40AF097FD24}" destId="{5CC89C3A-5589-4478-B663-022D03151D85}" srcOrd="2" destOrd="0" presId="urn:microsoft.com/office/officeart/2018/2/layout/IconVerticalSolidList"/>
    <dgm:cxn modelId="{9E2BC02C-D1A0-4A89-B905-0778D890AF9C}" type="presParOf" srcId="{8BE31FEC-8754-49C4-8A4D-D40AF097FD24}" destId="{56EAB0AB-ED42-423B-96E0-6561D0F2AD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E015E-0886-49C1-A32F-288EDCBC768C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F5AB1-4682-497B-A9A0-A38082A08366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76D22B-DE91-49CF-8873-C76B9F1D4977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000" kern="1200"/>
            <a:t>Heurystyka podejmowania decyzji w pewnych zadaniach sztucznej inteligencji, używana zwłaszcza do wyboru ruchów w grach</a:t>
          </a:r>
          <a:endParaRPr lang="en-US" sz="2000" kern="1200"/>
        </a:p>
      </dsp:txBody>
      <dsp:txXfrm>
        <a:off x="1840447" y="680"/>
        <a:ext cx="4420652" cy="1593460"/>
      </dsp:txXfrm>
    </dsp:sp>
    <dsp:sp modelId="{E1388BBD-C8D6-4ECA-B862-15AA5E4A4472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1C25C-7C4D-4D9D-9662-B2D4692251EC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B0EA34-AA24-4167-9BC9-D9FCFF9CDFF4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000" kern="1200"/>
            <a:t>Analiza najbardziej obiecujących ruchów</a:t>
          </a:r>
          <a:endParaRPr lang="en-US" sz="2000" kern="1200"/>
        </a:p>
      </dsp:txBody>
      <dsp:txXfrm>
        <a:off x="1840447" y="1992507"/>
        <a:ext cx="4420652" cy="1593460"/>
      </dsp:txXfrm>
    </dsp:sp>
    <dsp:sp modelId="{4213FB42-4711-439A-A0B5-4352E52CF314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18E8A0-38F2-4E79-8019-B07E1EA237D1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EAB0AB-ED42-423B-96E0-6561D0F2AD5D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000" kern="1200"/>
            <a:t>Rozrost drzewa wariantów oparty na </a:t>
          </a:r>
          <a:r>
            <a:rPr lang="pl-PL" sz="2000" b="1" u="sng" kern="1200"/>
            <a:t>losowym</a:t>
          </a:r>
          <a:r>
            <a:rPr lang="pl-PL" sz="2000" b="1" kern="1200"/>
            <a:t> </a:t>
          </a:r>
          <a:r>
            <a:rPr lang="pl-PL" sz="2000" kern="1200"/>
            <a:t>próbkowaniu przestrzeni przeszukiwań</a:t>
          </a:r>
          <a:endParaRPr lang="en-US" sz="2000" kern="1200"/>
        </a:p>
      </dsp:txBody>
      <dsp:txXfrm>
        <a:off x="1840447" y="3984333"/>
        <a:ext cx="4420652" cy="1593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8DFA0-A708-4187-90DA-E47D5F053D0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F7037-7095-43F4-B3A1-A3FA3BD8411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577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Wierzchołek – pewien stan rozgrywki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Powszechnie stosowany algorytm w sztucznej inteligencji</a:t>
            </a:r>
          </a:p>
          <a:p>
            <a:r>
              <a:rPr lang="pl-PL" dirty="0"/>
              <a:t>Sztandarowy przykład: </a:t>
            </a:r>
            <a:r>
              <a:rPr lang="pl-PL" dirty="0" err="1"/>
              <a:t>AlphaGo</a:t>
            </a:r>
            <a:r>
              <a:rPr lang="pl-PL" dirty="0"/>
              <a:t> (Google </a:t>
            </a:r>
            <a:r>
              <a:rPr lang="pl-PL" dirty="0" err="1"/>
              <a:t>DeepMind</a:t>
            </a:r>
            <a:r>
              <a:rPr lang="pl-PL" dirty="0"/>
              <a:t>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6424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Wyłączenie GL_LINE_SMOOTH</a:t>
            </a:r>
          </a:p>
          <a:p>
            <a:r>
              <a:rPr lang="pl-PL" dirty="0" smtClean="0"/>
              <a:t>Narysowanie drzewa w FrameBufferze</a:t>
            </a:r>
          </a:p>
          <a:p>
            <a:r>
              <a:rPr lang="pl-PL" dirty="0" smtClean="0"/>
              <a:t>Ściągnięcie bajtów z FrameBuffera</a:t>
            </a:r>
          </a:p>
          <a:p>
            <a:r>
              <a:rPr lang="pl-PL" dirty="0" smtClean="0"/>
              <a:t>Zapisanie zawartości w bitmapie</a:t>
            </a:r>
          </a:p>
          <a:p>
            <a:r>
              <a:rPr lang="pl-PL" dirty="0" smtClean="0"/>
              <a:t>Włączenie GL_LINE_SMOOTH</a:t>
            </a:r>
          </a:p>
          <a:p>
            <a:endParaRPr lang="pl-PL" dirty="0" smtClean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0491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0136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pl-PL" dirty="0"/>
              <a:t>Faza wyboru - wybranie najbardziej obiecującego wierzchołka do rozrostu drzewa. O tym, w jaki sposób to robimy, za chwilę.</a:t>
            </a:r>
          </a:p>
          <a:p>
            <a:pPr marL="228600" indent="-228600">
              <a:buAutoNum type="arabicPeriod"/>
            </a:pPr>
            <a:r>
              <a:rPr lang="pl-PL" dirty="0"/>
              <a:t> Faza rozrostu  utworzenie wierzchołków potomnych dla najbardziej obiecującego wierzchołka. Tworzone wierzchołki odpowiadają stanom możliwym do uzyskania poprzez wykonanie jednego ruchu ze stanu wierzchołka obiecującego.</a:t>
            </a:r>
          </a:p>
          <a:p>
            <a:pPr marL="228600" indent="-228600">
              <a:buAutoNum type="arabicPeriod"/>
            </a:pPr>
            <a:r>
              <a:rPr lang="pl-PL" dirty="0"/>
              <a:t>Faza symulacji - rozegranie losowej rozgrywki ze stanu jednego z utworzonych wierzchołków utworzonych w poprzedniej fazie. </a:t>
            </a:r>
          </a:p>
          <a:p>
            <a:pPr marL="228600" indent="-228600">
              <a:buAutoNum type="arabicPeriod"/>
            </a:pPr>
            <a:r>
              <a:rPr lang="pl-PL" dirty="0"/>
              <a:t>Faza propagacji wstecznej - aktualizacja informacji wierzchołków na ścieżce od wierzchołka, z którego rozpoczęto symulację, do korzenia drzewa.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4120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 eksploracji zwykle równy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(2), ale najczęściej dobierany empirycznie</a:t>
            </a:r>
          </a:p>
          <a:p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N_i</a:t>
            </a:r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suma wszystkich </a:t>
            </a:r>
            <a:r>
              <a:rPr lang="pl-PL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n_i</a:t>
            </a: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Pierwszy składnik powyższego wzoru odpowiada za eksploatację; przyjmuje on wysokie wartości dla ruchów o wysokiej średniej wygranej. Drugi składnik odpowiada za eksplorację; przyjmuje on wysokie wartości dla ruchów, dla których wykonano niewiele symulacji.</a:t>
            </a:r>
          </a:p>
          <a:p>
            <a:r>
              <a:rPr lang="pl-PL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Większość współczesnych implementacji metody MCTS opiera się na jakimś wariancie metody UCT.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7097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5026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202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851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27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Gry – deterministyczne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9093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w stabilnej wersji 3.7.</a:t>
            </a:r>
          </a:p>
          <a:p>
            <a:r>
              <a:rPr lang="pl-PL" dirty="0"/>
              <a:t>(historycznie) Do gier </a:t>
            </a:r>
            <a:r>
              <a:rPr lang="pl-PL" dirty="0" err="1"/>
              <a:t>PyGame</a:t>
            </a:r>
            <a:r>
              <a:rPr lang="pl-PL" dirty="0"/>
              <a:t> (w wersji stabilnej 1.9.6).</a:t>
            </a:r>
          </a:p>
          <a:p>
            <a:r>
              <a:rPr lang="pl-PL" dirty="0" err="1"/>
              <a:t>PyQT</a:t>
            </a:r>
            <a:r>
              <a:rPr lang="pl-PL" dirty="0"/>
              <a:t> - …</a:t>
            </a:r>
          </a:p>
          <a:p>
            <a:r>
              <a:rPr lang="pl-PL" dirty="0"/>
              <a:t>Wizualizacja - </a:t>
            </a:r>
            <a:r>
              <a:rPr lang="pl-PL" dirty="0" err="1"/>
              <a:t>VisPy</a:t>
            </a:r>
            <a:r>
              <a:rPr lang="pl-PL" dirty="0"/>
              <a:t> (</a:t>
            </a:r>
            <a:r>
              <a:rPr lang="pl-PL" dirty="0" err="1"/>
              <a:t>OpenGL</a:t>
            </a:r>
            <a:r>
              <a:rPr lang="pl-PL" dirty="0"/>
              <a:t>). Nakładka na </a:t>
            </a:r>
            <a:r>
              <a:rPr lang="pl-PL" dirty="0" err="1"/>
              <a:t>Pythona</a:t>
            </a:r>
            <a:r>
              <a:rPr lang="pl-PL" dirty="0"/>
              <a:t> – kod C++. </a:t>
            </a:r>
            <a:r>
              <a:rPr lang="pl-PL" dirty="0" err="1"/>
              <a:t>Wresja</a:t>
            </a:r>
            <a:r>
              <a:rPr lang="pl-PL" dirty="0"/>
              <a:t> 0.6.2. – stabilna (poprawić jeśli trzeba)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1F7037-7095-43F4-B3A1-A3FA3BD84113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2556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410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0805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8888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3643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9584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36277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2024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8034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502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221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901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35637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0706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91914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654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5891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6831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4B145-9795-4C17-94CE-20DE88E02DBF}" type="datetimeFigureOut">
              <a:rPr lang="pl-PL" smtClean="0"/>
              <a:t>04.01.2020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0AEB4-9615-4250-A2A3-B391CE1253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4427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  <p:sldLayoutId id="2147484124" r:id="rId13"/>
    <p:sldLayoutId id="2147484125" r:id="rId14"/>
    <p:sldLayoutId id="2147484126" r:id="rId15"/>
    <p:sldLayoutId id="2147484127" r:id="rId16"/>
    <p:sldLayoutId id="214748412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176154-3DFF-4278-96FF-BC3510376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9938" y="2733709"/>
            <a:ext cx="9154394" cy="1373070"/>
          </a:xfrm>
        </p:spPr>
        <p:txBody>
          <a:bodyPr/>
          <a:lstStyle/>
          <a:p>
            <a:r>
              <a:rPr lang="pl-PL" sz="5100" dirty="0"/>
              <a:t>Wizualizacja algorytmu UCT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9CBAB61-C416-42C4-A592-7D8B52E431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Patryk Fijałkowski</a:t>
            </a:r>
          </a:p>
          <a:p>
            <a:r>
              <a:rPr lang="pl-PL" dirty="0"/>
              <a:t>Grzegorz Kacprowicz</a:t>
            </a:r>
          </a:p>
          <a:p>
            <a:r>
              <a:rPr lang="pl-PL" dirty="0"/>
              <a:t>Promotor: mgr inż. Jan Karwowski</a:t>
            </a:r>
          </a:p>
        </p:txBody>
      </p:sp>
    </p:spTree>
    <p:extLst>
      <p:ext uri="{BB962C8B-B14F-4D97-AF65-F5344CB8AC3E}">
        <p14:creationId xmlns:p14="http://schemas.microsoft.com/office/powerpoint/2010/main" val="114747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2F74CD13-E6E2-4BA1-A746-26D1A485D4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346EC20-981A-4C3D-BE3E-545E9E7AA9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679C49F-A469-46CB-BDFA-0DD516D5A4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EF22102-83EB-49F5-99EC-1534C57EED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EC250B3-686F-4E97-8FFD-8AE8ECD5DE3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F42E396-F955-4F53-80B2-FF908491C6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88" name="Rectangle 87">
              <a:extLst>
                <a:ext uri="{FF2B5EF4-FFF2-40B4-BE49-F238E27FC236}">
                  <a16:creationId xmlns:a16="http://schemas.microsoft.com/office/drawing/2014/main" id="{98660BC7-84CF-4366-8AE1-CA4B95B63F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E2949B7-65E9-4707-AEA1-02995F1B6D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1612490C-320F-455C-9DFD-2C5F49D188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34098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49410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Użyte technologie</a:t>
            </a:r>
          </a:p>
        </p:txBody>
      </p:sp>
      <p:pic>
        <p:nvPicPr>
          <p:cNvPr id="3078" name="Picture 6" descr="Znalezione obrazy dla zapytania pyqt">
            <a:extLst>
              <a:ext uri="{FF2B5EF4-FFF2-40B4-BE49-F238E27FC236}">
                <a16:creationId xmlns:a16="http://schemas.microsoft.com/office/drawing/2014/main" id="{FB145D14-3AD3-4524-9AB7-2DB62BB3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4055" y="856687"/>
            <a:ext cx="1545551" cy="160994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nalezione obrazy dla zapytania python">
            <a:extLst>
              <a:ext uri="{FF2B5EF4-FFF2-40B4-BE49-F238E27FC236}">
                <a16:creationId xmlns:a16="http://schemas.microsoft.com/office/drawing/2014/main" id="{9B31740D-251C-4A6C-A21C-D41C6B860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641" y="338992"/>
            <a:ext cx="2958981" cy="295898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Znalezione obrazy dla zapytania opengl">
            <a:extLst>
              <a:ext uri="{FF2B5EF4-FFF2-40B4-BE49-F238E27FC236}">
                <a16:creationId xmlns:a16="http://schemas.microsoft.com/office/drawing/2014/main" id="{931DB780-57D2-4D5F-9820-40D8CCB1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84042" y="2590232"/>
            <a:ext cx="2560320" cy="1117230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B39E2C89-5187-4320-B1A5-215C041696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34098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4E171C8-1D58-447C-8CEC-BFF90B3A50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93754"/>
            <a:ext cx="8968085" cy="275942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8E38096-6C03-4FF0-923F-13504759F6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93754"/>
            <a:ext cx="3080285" cy="275942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doc (software) log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1534" y="2056403"/>
            <a:ext cx="2096870" cy="209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79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sekwencje drzew</a:t>
            </a:r>
            <a:endParaRPr lang="pl-PL" dirty="0"/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70618"/>
            <a:ext cx="5024288" cy="1622063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Załadowanie wielu plików csv i/lub binarnych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Wybranie poszczególnych plików lub całego folderu</a:t>
            </a:r>
            <a:endParaRPr lang="pl-PL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07" y="2170618"/>
            <a:ext cx="4811439" cy="43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7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tworzenie drzewa live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36" y="2093939"/>
            <a:ext cx="7903710" cy="44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6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eksport do grafiki rastrowej </a:t>
            </a:r>
            <a:endParaRPr lang="pl-PL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255823"/>
            <a:ext cx="5154751" cy="38651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017" y="2255824"/>
            <a:ext cx="5146111" cy="38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lepszy color coding krawędzi</a:t>
            </a:r>
            <a:endParaRPr lang="pl-P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63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lepszy color coding krawędzi</a:t>
            </a:r>
            <a:endParaRPr lang="pl-P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65" y="2546245"/>
            <a:ext cx="3563182" cy="3557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42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Progres – lepszy color coding krawędzi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718" y="2148836"/>
            <a:ext cx="4352051" cy="43520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65" y="2546245"/>
            <a:ext cx="3563182" cy="3557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4" y="2546244"/>
            <a:ext cx="3575110" cy="35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6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Tweaks, bug fixes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57445"/>
          </a:xfrm>
        </p:spPr>
        <p:txBody>
          <a:bodyPr/>
          <a:lstStyle/>
          <a:p>
            <a:r>
              <a:rPr lang="pl-PL" dirty="0" smtClean="0"/>
              <a:t>Poprawienie detekcji klikniętego node’a</a:t>
            </a:r>
          </a:p>
          <a:p>
            <a:r>
              <a:rPr lang="pl-PL" dirty="0" smtClean="0"/>
              <a:t>Zoptymalizowanie dodatkowych przejść po drzewie przed przekazaniem bufferów do OpenGLa</a:t>
            </a:r>
          </a:p>
          <a:p>
            <a:r>
              <a:rPr lang="pl-PL" dirty="0" smtClean="0"/>
              <a:t>Poprawienie layoutu wszystkich okien</a:t>
            </a:r>
          </a:p>
          <a:p>
            <a:r>
              <a:rPr lang="pl-PL" dirty="0" smtClean="0"/>
              <a:t>Rysowanie kamyków w domach dla mancali</a:t>
            </a:r>
          </a:p>
          <a:p>
            <a:r>
              <a:rPr lang="pl-PL" dirty="0" smtClean="0"/>
              <a:t>Dodanie przycisku „Start again” dla obu gier</a:t>
            </a:r>
          </a:p>
          <a:p>
            <a:r>
              <a:rPr lang="pl-PL" dirty="0" smtClean="0"/>
              <a:t>Pozbycie się biblioteki </a:t>
            </a:r>
            <a:r>
              <a:rPr lang="pl-PL" i="1" dirty="0" smtClean="0"/>
              <a:t>bitstring</a:t>
            </a:r>
            <a:r>
              <a:rPr lang="pl-PL" dirty="0" smtClean="0"/>
              <a:t> przy binarnej deserializacji floatów (5-krotne przyspieszenie przy użyciu </a:t>
            </a:r>
            <a:r>
              <a:rPr lang="pl-PL" i="1" dirty="0" smtClean="0"/>
              <a:t>struct</a:t>
            </a:r>
            <a:r>
              <a:rPr lang="pl-PL" dirty="0" smtClean="0"/>
              <a:t>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8677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Doświadczenia, wnioski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Python jest wolny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836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Dalszy rozwój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Dodanie kolejnych gier</a:t>
            </a:r>
          </a:p>
        </p:txBody>
      </p:sp>
    </p:spTree>
    <p:extLst>
      <p:ext uri="{BB962C8B-B14F-4D97-AF65-F5344CB8AC3E}">
        <p14:creationId xmlns:p14="http://schemas.microsoft.com/office/powerpoint/2010/main" val="43703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pl-PL" sz="4400"/>
              <a:t>Monte Carlo Tree Search</a:t>
            </a:r>
          </a:p>
        </p:txBody>
      </p:sp>
      <p:graphicFrame>
        <p:nvGraphicFramePr>
          <p:cNvPr id="6" name="Symbol zastępczy zawartości 2">
            <a:extLst>
              <a:ext uri="{FF2B5EF4-FFF2-40B4-BE49-F238E27FC236}">
                <a16:creationId xmlns:a16="http://schemas.microsoft.com/office/drawing/2014/main" id="{E40FD243-313B-4180-92B6-0E3819FD11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427603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4280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Dalszy rozwój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Dodanie kolejnych gier</a:t>
            </a:r>
          </a:p>
          <a:p>
            <a:r>
              <a:rPr lang="pl-PL" dirty="0"/>
              <a:t>Przepisanie modułów odpowiedzialnych za obliczenia do C/C</a:t>
            </a:r>
            <a:r>
              <a:rPr lang="pl-PL" dirty="0" smtClean="0"/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1002562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Dalszy rozwój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Dodanie kolejnych gier</a:t>
            </a:r>
          </a:p>
          <a:p>
            <a:r>
              <a:rPr lang="pl-PL" dirty="0"/>
              <a:t>Przepisanie modułów odpowiedzialnych za obliczenia do C/C</a:t>
            </a:r>
            <a:r>
              <a:rPr lang="pl-PL" dirty="0" smtClean="0"/>
              <a:t>++</a:t>
            </a:r>
          </a:p>
          <a:p>
            <a:r>
              <a:rPr lang="pl-PL" dirty="0" smtClean="0"/>
              <a:t>Usprawnienie i zrównoleglenie symulacji szachów</a:t>
            </a:r>
          </a:p>
        </p:txBody>
      </p:sp>
    </p:spTree>
    <p:extLst>
      <p:ext uri="{BB962C8B-B14F-4D97-AF65-F5344CB8AC3E}">
        <p14:creationId xmlns:p14="http://schemas.microsoft.com/office/powerpoint/2010/main" val="2100911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Dalszy rozwój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Dodanie kolejnych gier</a:t>
            </a:r>
          </a:p>
          <a:p>
            <a:r>
              <a:rPr lang="pl-PL" dirty="0"/>
              <a:t>Przepisanie modułów odpowiedzialnych za obliczenia do C/C</a:t>
            </a:r>
            <a:r>
              <a:rPr lang="pl-PL" dirty="0" smtClean="0"/>
              <a:t>++</a:t>
            </a:r>
          </a:p>
          <a:p>
            <a:r>
              <a:rPr lang="pl-PL" dirty="0" smtClean="0"/>
              <a:t>Usprawnienie i zrównoleglenie symulacji szachów</a:t>
            </a:r>
          </a:p>
          <a:p>
            <a:r>
              <a:rPr lang="pl-PL" dirty="0" smtClean="0"/>
              <a:t>Dodanie księgi otwarć dla szachów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6671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7186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/>
              <a:t>[1] https://pl.wikipedia.org/wiki/Monte-Carlo_Tree_Search</a:t>
            </a:r>
          </a:p>
          <a:p>
            <a:pPr marL="0" indent="0">
              <a:buNone/>
            </a:pPr>
            <a:r>
              <a:rPr lang="pl-PL" dirty="0"/>
              <a:t>[2] https://llimllib.github.io/pymag-trees/</a:t>
            </a:r>
          </a:p>
          <a:p>
            <a:pPr marL="0" indent="0">
              <a:buNone/>
            </a:pPr>
            <a:r>
              <a:rPr lang="pl-PL" dirty="0"/>
              <a:t>[3] http://dirk.jivas.de/papers/buchheim02improving.pdf</a:t>
            </a:r>
          </a:p>
          <a:p>
            <a:pPr marL="0" indent="0">
              <a:buNone/>
            </a:pPr>
            <a:r>
              <a:rPr lang="pl-PL" dirty="0"/>
              <a:t>[4] http://www.mankala.pl/?pl_reguly-gry-mankala-(mancala-kalaha),9</a:t>
            </a:r>
          </a:p>
          <a:p>
            <a:pPr marL="0" indent="0">
              <a:buNone/>
            </a:pPr>
            <a:r>
              <a:rPr lang="pl-PL" dirty="0"/>
              <a:t>[5] https://en.wikipedia.org/wiki/Rules_of_chess</a:t>
            </a:r>
          </a:p>
          <a:p>
            <a:pPr marL="0" indent="0">
              <a:buNone/>
            </a:pPr>
            <a:r>
              <a:rPr lang="pl-PL" dirty="0"/>
              <a:t>[6] https://www.careeranna.com/articles/wp-content/uploads/2018/10/xat-decision.jpg</a:t>
            </a:r>
          </a:p>
          <a:p>
            <a:pPr marL="0" indent="0">
              <a:buNone/>
            </a:pPr>
            <a:r>
              <a:rPr lang="pl-PL" dirty="0"/>
              <a:t>[7] https://www.yubreakit.com/wp-content/uploads/2018/11/cropped-gears-transparent-process-1.png</a:t>
            </a:r>
          </a:p>
          <a:p>
            <a:pPr marL="0" indent="0">
              <a:buNone/>
            </a:pPr>
            <a:r>
              <a:rPr lang="pl-PL" dirty="0"/>
              <a:t>[8] https://miro.medium.com/max/1000/1*zPiik9vlW_G7GU9bTjxhJQ.jpeg</a:t>
            </a:r>
          </a:p>
        </p:txBody>
      </p:sp>
    </p:spTree>
    <p:extLst>
      <p:ext uri="{BB962C8B-B14F-4D97-AF65-F5344CB8AC3E}">
        <p14:creationId xmlns:p14="http://schemas.microsoft.com/office/powerpoint/2010/main" val="47305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6176154-3DFF-4278-96FF-BC3510376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29938" y="2733709"/>
            <a:ext cx="9154394" cy="1373070"/>
          </a:xfrm>
        </p:spPr>
        <p:txBody>
          <a:bodyPr/>
          <a:lstStyle/>
          <a:p>
            <a:r>
              <a:rPr lang="pl-PL" sz="6600" dirty="0"/>
              <a:t>KONIEC</a:t>
            </a:r>
            <a:endParaRPr lang="pl-PL" sz="5100" dirty="0"/>
          </a:p>
        </p:txBody>
      </p:sp>
    </p:spTree>
    <p:extLst>
      <p:ext uri="{BB962C8B-B14F-4D97-AF65-F5344CB8AC3E}">
        <p14:creationId xmlns:p14="http://schemas.microsoft.com/office/powerpoint/2010/main" val="406009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Monte Carlo </a:t>
            </a:r>
            <a:r>
              <a:rPr lang="pl-PL" dirty="0" err="1"/>
              <a:t>Tree</a:t>
            </a:r>
            <a:r>
              <a:rPr lang="pl-PL" dirty="0"/>
              <a:t> </a:t>
            </a:r>
            <a:r>
              <a:rPr lang="pl-PL" dirty="0" err="1"/>
              <a:t>Search</a:t>
            </a:r>
            <a:r>
              <a:rPr lang="pl-PL" dirty="0"/>
              <a:t> – cztery fazy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40FCF9-A35F-45CD-ABAF-F7F4C229F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75" y="2613395"/>
            <a:ext cx="11334307" cy="3789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4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3200" dirty="0"/>
              <a:t>UCT – </a:t>
            </a:r>
            <a:r>
              <a:rPr lang="en-US" sz="3200" dirty="0"/>
              <a:t>Upper Confidence Bound 1 applied to trees</a:t>
            </a:r>
            <a:endParaRPr lang="pl-PL" sz="3200" dirty="0"/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170472F4-6922-4036-853A-9095E9BCE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14908"/>
            <a:ext cx="10441334" cy="3783982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Wariant MCTS</a:t>
            </a:r>
          </a:p>
          <a:p>
            <a:pPr marL="0" indent="0">
              <a:buNone/>
            </a:pPr>
            <a:r>
              <a:rPr lang="pl-PL" dirty="0"/>
              <a:t>Cel: zrównoważenie komponentów </a:t>
            </a:r>
            <a:r>
              <a:rPr lang="pl-PL" b="1" u="sng" dirty="0"/>
              <a:t>eksploatacji</a:t>
            </a:r>
            <a:r>
              <a:rPr lang="pl-PL" dirty="0"/>
              <a:t> i </a:t>
            </a:r>
            <a:r>
              <a:rPr lang="pl-PL" b="1" u="sng" dirty="0"/>
              <a:t>eksploracji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B32B3937-24C0-423C-AE8C-C1F350F391DE}"/>
                  </a:ext>
                </a:extLst>
              </p:cNvPr>
              <p:cNvSpPr txBox="1"/>
              <p:nvPr/>
            </p:nvSpPr>
            <p:spPr>
              <a:xfrm>
                <a:off x="4734528" y="3333307"/>
                <a:ext cx="2722943" cy="12730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l-PL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pl-PL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pl-PL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l-PL" sz="28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l-PL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pl-PL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pl-PL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pl-PL" sz="2800" dirty="0"/>
              </a:p>
            </p:txBody>
          </p:sp>
        </mc:Choice>
        <mc:Fallback xmlns="">
          <p:sp>
            <p:nvSpPr>
              <p:cNvPr id="3" name="pole tekstowe 2">
                <a:extLst>
                  <a:ext uri="{FF2B5EF4-FFF2-40B4-BE49-F238E27FC236}">
                    <a16:creationId xmlns:a16="http://schemas.microsoft.com/office/drawing/2014/main" id="{B32B3937-24C0-423C-AE8C-C1F350F39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528" y="3333307"/>
                <a:ext cx="2722943" cy="12730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4C20FF2-0637-442A-B698-1F5C1A765F7F}"/>
                  </a:ext>
                </a:extLst>
              </p:cNvPr>
              <p:cNvSpPr txBox="1"/>
              <p:nvPr/>
            </p:nvSpPr>
            <p:spPr>
              <a:xfrm>
                <a:off x="489097" y="4987090"/>
                <a:ext cx="62200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– liczba wygranych w danym węźle po i-tym ruchu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– liczba symulacji w danym węźle po i-tym ruchu</a:t>
                </a:r>
              </a:p>
              <a:p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pl-PL" dirty="0"/>
                  <a:t> – parametr eksploracji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/>
                  <a:t> - łączna liczba symulacji</a:t>
                </a:r>
              </a:p>
            </p:txBody>
          </p:sp>
        </mc:Choice>
        <mc:Fallback xmlns="">
          <p:sp>
            <p:nvSpPr>
              <p:cNvPr id="4" name="pole tekstowe 3">
                <a:extLst>
                  <a:ext uri="{FF2B5EF4-FFF2-40B4-BE49-F238E27FC236}">
                    <a16:creationId xmlns:a16="http://schemas.microsoft.com/office/drawing/2014/main" id="{44C20FF2-0637-442A-B698-1F5C1A765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7" y="4987090"/>
                <a:ext cx="6220046" cy="1200329"/>
              </a:xfrm>
              <a:prstGeom prst="rect">
                <a:avLst/>
              </a:prstGeom>
              <a:blipFill>
                <a:blip r:embed="rId4"/>
                <a:stretch>
                  <a:fillRect t="-3046" b="-659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utoShape 4" descr="i">
            <a:extLst>
              <a:ext uri="{FF2B5EF4-FFF2-40B4-BE49-F238E27FC236}">
                <a16:creationId xmlns:a16="http://schemas.microsoft.com/office/drawing/2014/main" id="{CF1313F4-193A-4511-A7BA-9183E3EC5F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431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795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 smtClean="0"/>
              <a:t>Moduły aplikacji</a:t>
            </a:r>
            <a:endParaRPr lang="pl-PL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Wizualizacja</a:t>
            </a:r>
          </a:p>
        </p:txBody>
      </p:sp>
    </p:spTree>
    <p:extLst>
      <p:ext uri="{BB962C8B-B14F-4D97-AF65-F5344CB8AC3E}">
        <p14:creationId xmlns:p14="http://schemas.microsoft.com/office/powerpoint/2010/main" val="338110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 smtClean="0"/>
              <a:t>Moduły aplikacji</a:t>
            </a:r>
            <a:endParaRPr lang="pl-PL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Wizualizacja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Gry</a:t>
            </a:r>
          </a:p>
        </p:txBody>
      </p:sp>
    </p:spTree>
    <p:extLst>
      <p:ext uri="{BB962C8B-B14F-4D97-AF65-F5344CB8AC3E}">
        <p14:creationId xmlns:p14="http://schemas.microsoft.com/office/powerpoint/2010/main" val="219133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 smtClean="0"/>
              <a:t>Moduły aplikacji</a:t>
            </a:r>
            <a:endParaRPr lang="pl-PL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Wizualizacja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Gry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Algorytm</a:t>
            </a:r>
          </a:p>
        </p:txBody>
      </p:sp>
    </p:spTree>
    <p:extLst>
      <p:ext uri="{BB962C8B-B14F-4D97-AF65-F5344CB8AC3E}">
        <p14:creationId xmlns:p14="http://schemas.microsoft.com/office/powerpoint/2010/main" val="44638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 smtClean="0"/>
              <a:t>Moduły aplikacji</a:t>
            </a:r>
            <a:endParaRPr lang="pl-PL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Wizualizacja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Gry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Algorytm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Serializacja</a:t>
            </a:r>
          </a:p>
        </p:txBody>
      </p:sp>
    </p:spTree>
    <p:extLst>
      <p:ext uri="{BB962C8B-B14F-4D97-AF65-F5344CB8AC3E}">
        <p14:creationId xmlns:p14="http://schemas.microsoft.com/office/powerpoint/2010/main" val="343421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055289-E0C6-4BD3-83C1-D3C3059323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Znalezione obrazy dla zapytania requirements">
            <a:extLst>
              <a:ext uri="{FF2B5EF4-FFF2-40B4-BE49-F238E27FC236}">
                <a16:creationId xmlns:a16="http://schemas.microsoft.com/office/drawing/2014/main" id="{D09A5F68-B4D9-45C1-8A8B-BE8805491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0E302E-D9CD-4301-A67C-2F0F43791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CA457133-9802-4229-B919-FF91AE235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5174CBE-3C8C-4936-BADC-26BFB4F07F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279EEF8-C63E-4692-9E3B-EEB7874E7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pl-PL" dirty="0" smtClean="0"/>
              <a:t>Moduły aplikacji</a:t>
            </a:r>
            <a:endParaRPr lang="pl-PL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4CBD692-4D03-4764-98E3-F957838578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2BC668-4D51-4090-89E3-5613B832E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72AAE86-30C6-49CF-893C-8F6277A6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395060"/>
          </a:xfrm>
        </p:spPr>
        <p:txBody>
          <a:bodyPr anchor="t">
            <a:normAutofit/>
          </a:bodyPr>
          <a:lstStyle/>
          <a:p>
            <a:pPr marL="457200" indent="-457200">
              <a:buAutoNum type="arabicPeriod"/>
            </a:pPr>
            <a:r>
              <a:rPr lang="pl-PL" sz="2000" dirty="0" smtClean="0"/>
              <a:t>Wizualizacja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Gry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Algorytm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Serializacja</a:t>
            </a:r>
          </a:p>
          <a:p>
            <a:pPr marL="457200" indent="-457200">
              <a:buAutoNum type="arabicPeriod"/>
            </a:pPr>
            <a:r>
              <a:rPr lang="pl-PL" sz="2000" dirty="0" smtClean="0"/>
              <a:t>Aplikacja główna</a:t>
            </a:r>
          </a:p>
        </p:txBody>
      </p:sp>
    </p:spTree>
    <p:extLst>
      <p:ext uri="{BB962C8B-B14F-4D97-AF65-F5344CB8AC3E}">
        <p14:creationId xmlns:p14="http://schemas.microsoft.com/office/powerpoint/2010/main" val="190349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563</Words>
  <Application>Microsoft Office PowerPoint</Application>
  <PresentationFormat>Widescreen</PresentationFormat>
  <Paragraphs>117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Trebuchet MS</vt:lpstr>
      <vt:lpstr>Berlin</vt:lpstr>
      <vt:lpstr>Wizualizacja algorytmu UCT</vt:lpstr>
      <vt:lpstr>Monte Carlo Tree Search</vt:lpstr>
      <vt:lpstr>Monte Carlo Tree Search – cztery fazy</vt:lpstr>
      <vt:lpstr>UCT – Upper Confidence Bound 1 applied to trees</vt:lpstr>
      <vt:lpstr>Moduły aplikacji</vt:lpstr>
      <vt:lpstr>Moduły aplikacji</vt:lpstr>
      <vt:lpstr>Moduły aplikacji</vt:lpstr>
      <vt:lpstr>Moduły aplikacji</vt:lpstr>
      <vt:lpstr>Moduły aplikacji</vt:lpstr>
      <vt:lpstr>Użyte technologie</vt:lpstr>
      <vt:lpstr>Progres – sekwencje drzew</vt:lpstr>
      <vt:lpstr>Progres – tworzenie drzewa live</vt:lpstr>
      <vt:lpstr>Progres – eksport do grafiki rastrowej </vt:lpstr>
      <vt:lpstr>Progres – lepszy color coding krawędzi</vt:lpstr>
      <vt:lpstr>Progres – lepszy color coding krawędzi</vt:lpstr>
      <vt:lpstr>Progres – lepszy color coding krawędzi</vt:lpstr>
      <vt:lpstr>Tweaks, bug fixes</vt:lpstr>
      <vt:lpstr>Doświadczenia, wnioski</vt:lpstr>
      <vt:lpstr>Dalszy rozwój</vt:lpstr>
      <vt:lpstr>Dalszy rozwój</vt:lpstr>
      <vt:lpstr>Dalszy rozwój</vt:lpstr>
      <vt:lpstr>Dalszy rozwój</vt:lpstr>
      <vt:lpstr>Bibliografia</vt:lpstr>
      <vt:lpstr>KONIEC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Wizualizacja algorytmu UCT</dc:title>
  <dc:creator>Grzegorz Kacprowicz</dc:creator>
  <cp:lastModifiedBy>Patryk Fijałkowski</cp:lastModifiedBy>
  <cp:revision>23</cp:revision>
  <dcterms:created xsi:type="dcterms:W3CDTF">2019-11-24T21:35:35Z</dcterms:created>
  <dcterms:modified xsi:type="dcterms:W3CDTF">2020-01-04T22:32:52Z</dcterms:modified>
</cp:coreProperties>
</file>